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5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92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9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15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4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87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4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31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5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52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45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15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E6C3-3705-43FE-9F0E-64140095CFEC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F519-59F5-4D98-9076-794F632082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44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anna-maria.antikainen@kuopio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rock-koski-luonto-vesi-vaahtoava-151561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rock-koski-luonto-vesi-vaahtoava-151561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i-fi/kuva/asetelma-kirjava-kirkas-koulu-627901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/>
              <a:t>Lukion erityisopetus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600"/>
              <a:t>Erityisopettaja </a:t>
            </a:r>
          </a:p>
          <a:p>
            <a:pPr algn="l"/>
            <a:r>
              <a:rPr lang="en-US" sz="1600"/>
              <a:t>Hanna-Maria Antikainen</a:t>
            </a:r>
          </a:p>
          <a:p>
            <a:pPr algn="l"/>
            <a:r>
              <a:rPr lang="en-US" sz="1600">
                <a:hlinkClick r:id="rId2"/>
              </a:rPr>
              <a:t>hanna-maria.antikainen@kuopio.fi</a:t>
            </a:r>
            <a:endParaRPr lang="en-US" sz="1600"/>
          </a:p>
          <a:p>
            <a:pPr algn="l"/>
            <a:r>
              <a:rPr lang="en-US" sz="1600"/>
              <a:t>p. 044 718 1352</a:t>
            </a:r>
          </a:p>
          <a:p>
            <a:pPr algn="l"/>
            <a:r>
              <a:rPr lang="en-US" sz="1600"/>
              <a:t>Kallaveden lukio ja Klassillinen lukio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0B4310-4760-4563-9A7C-CB9C58D4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560"/>
          <a:stretch/>
        </p:blipFill>
        <p:spPr>
          <a:xfrm>
            <a:off x="6142443" y="666728"/>
            <a:ext cx="509609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fi-FI" sz="3600"/>
              <a:t>Mitä lukion erityisopetus on?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luonto, vesi, rock, ulko&#10;&#10;Kuvaus luotu automaattisesti">
            <a:extLst>
              <a:ext uri="{FF2B5EF4-FFF2-40B4-BE49-F238E27FC236}">
                <a16:creationId xmlns:a16="http://schemas.microsoft.com/office/drawing/2014/main" id="{FAF95A98-55E6-4878-9D24-CBB0DB526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414" r="25028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7239012" y="2279757"/>
            <a:ext cx="4282984" cy="3263287"/>
          </a:xfrm>
        </p:spPr>
        <p:txBody>
          <a:bodyPr anchor="ctr">
            <a:normAutofit/>
          </a:bodyPr>
          <a:lstStyle/>
          <a:p>
            <a:r>
              <a:rPr lang="fi-FI" sz="1800" dirty="0"/>
              <a:t>Lu­ki­on eri­tyis­o­pe­tus on ensi­si­jai­ses­ti </a:t>
            </a:r>
            <a:r>
              <a:rPr lang="fi-FI" sz="1800" b="1" dirty="0"/>
              <a:t>pe­da­go­gis­ta tu­kea, mitä toteutetaan ja suunnitellaan yhteistyössä aineenopettajien kanssa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800" dirty="0"/>
              <a:t> Tuki painottuu op­pi­maan op­pi­mi­seen, oman op­pi­mis­tyy­lin löy­tä­mi­seen sekä itse­tun­non vah­vis­ta­mi­seen op­pi­ja­na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800" dirty="0"/>
              <a:t> Opiskelijan kanssa yhdessä mietitään ja kokeillaan erilaisia opiskelutekniikoita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sz="1400" dirty="0"/>
          </a:p>
          <a:p>
            <a:pPr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fi-FI" sz="3600"/>
              <a:t>Mitä lukion erityisopetus on?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luonto, vesi, rock, ulko&#10;&#10;Kuvaus luotu automaattisesti">
            <a:extLst>
              <a:ext uri="{FF2B5EF4-FFF2-40B4-BE49-F238E27FC236}">
                <a16:creationId xmlns:a16="http://schemas.microsoft.com/office/drawing/2014/main" id="{FAF95A98-55E6-4878-9D24-CBB0DB526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414" r="25028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7086600" y="2190915"/>
            <a:ext cx="4435396" cy="3352129"/>
          </a:xfrm>
        </p:spPr>
        <p:txBody>
          <a:bodyPr anchor="ctr">
            <a:normAutofit/>
          </a:bodyPr>
          <a:lstStyle/>
          <a:p>
            <a:r>
              <a:rPr lang="fi-FI" sz="1800" dirty="0"/>
              <a:t>Erityisopettaja antaa tukea oppimisvaikeuksiin, ei yksittäisten aineiden tukiopetusta tai opetusta. ( esim. matematiikka, äidinkieli, vieraat kielet)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800" dirty="0"/>
              <a:t>Tukiopetusta on tarjolla aineenopettajien mahdollistamana muuten: </a:t>
            </a:r>
            <a:r>
              <a:rPr lang="fi-FI" sz="1800" b="1" dirty="0"/>
              <a:t>tukipajat, tukikurssit, aineenopettajien tarjoamat tukiopetukset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sz="1400" dirty="0"/>
          </a:p>
          <a:p>
            <a:pPr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740BE2-8C58-4D1B-A11B-B56A42DA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i-FI" sz="3700"/>
              <a:t>Luki-seulat ja luki-testi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B4C7C2-252A-448D-99E2-5749A7A9FE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fi-FI" sz="1800" dirty="0"/>
              <a:t>Kaikki 1.vuoden opiskelijat osallistuvat </a:t>
            </a:r>
            <a:r>
              <a:rPr lang="fi-FI" sz="1800" b="1" dirty="0"/>
              <a:t>luki-seulaan </a:t>
            </a:r>
            <a:r>
              <a:rPr lang="fi-FI" sz="1800" dirty="0">
                <a:sym typeface="Wingdings" panose="05000000000000000000" pitchFamily="2" charset="2"/>
              </a:rPr>
              <a:t> tarkoituksena löytää ne opiskelijat, joiden lukemisessa luki-pulmiin viittaavia piirteitä</a:t>
            </a:r>
          </a:p>
          <a:p>
            <a:r>
              <a:rPr lang="fi-FI" sz="1800" dirty="0">
                <a:sym typeface="Wingdings" panose="05000000000000000000" pitchFamily="2" charset="2"/>
              </a:rPr>
              <a:t>Luki-seuloista ei tule tuloksia kotiin  ne opiskelijat, joilla on seulassa jotain huomioitavaa, pyydetään haastatteluun  ne opiskelijat jatko testataan, jotka selvästi itse kertovat, että lukemisessa ja oppimisessa on pulmia. Suosittelen luki-testiä myös niille, joilla selvästi luki-seulassa on ollut pulmallisuuksia</a:t>
            </a:r>
          </a:p>
          <a:p>
            <a:endParaRPr lang="fi-FI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yijykynät">
            <a:extLst>
              <a:ext uri="{FF2B5EF4-FFF2-40B4-BE49-F238E27FC236}">
                <a16:creationId xmlns:a16="http://schemas.microsoft.com/office/drawing/2014/main" id="{1D1FA5B4-4167-440A-BA3E-ECEB84928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740BE2-8C58-4D1B-A11B-B56A42DA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i-FI" sz="3700"/>
              <a:t>Luki-seulat ja luki-testi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B4C7C2-252A-448D-99E2-5749A7A9FE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fi-FI" sz="2000" b="1" dirty="0">
                <a:sym typeface="Wingdings" panose="05000000000000000000" pitchFamily="2" charset="2"/>
              </a:rPr>
              <a:t>Erityisopettaja ei anna luki-vaikeuden diagnoosia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b="1" dirty="0">
                <a:sym typeface="Wingdings" panose="05000000000000000000" pitchFamily="2" charset="2"/>
              </a:rPr>
              <a:t>luki-testillä etsitään lukemisen pulmallisuuteen viittaavia piirteitä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b="1" dirty="0">
                <a:sym typeface="Wingdings" panose="05000000000000000000" pitchFamily="2" charset="2"/>
              </a:rPr>
              <a:t>opiskelija saa lisäajan kurssikokeisiin ja mahdollisuuden lukemisen pulmien huomioimiseen, esim. painettujen oppikirjojen lainaaminen </a:t>
            </a:r>
          </a:p>
          <a:p>
            <a:pPr marL="0" indent="0">
              <a:buNone/>
            </a:pPr>
            <a:r>
              <a:rPr lang="fi-FI" sz="2000" b="1" dirty="0">
                <a:sym typeface="Wingdings" panose="05000000000000000000" pitchFamily="2" charset="2"/>
              </a:rPr>
              <a:t> Wilmaan luodaan oppimisen tuki-lomake (D)</a:t>
            </a:r>
          </a:p>
          <a:p>
            <a:endParaRPr lang="fi-FI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yijykynät">
            <a:extLst>
              <a:ext uri="{FF2B5EF4-FFF2-40B4-BE49-F238E27FC236}">
                <a16:creationId xmlns:a16="http://schemas.microsoft.com/office/drawing/2014/main" id="{1D1FA5B4-4167-440A-BA3E-ECEB84928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D92A5D-8BA6-4B39-89BA-8B468E0C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3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fi-FI" sz="2500" dirty="0"/>
              <a:t>   </a:t>
            </a:r>
            <a:br>
              <a:rPr lang="fi-FI" sz="2500" dirty="0"/>
            </a:br>
            <a:r>
              <a:rPr lang="fi-FI" sz="2500" dirty="0"/>
              <a:t>   Mitä lukio-opiskelu vaatii?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kirjoitusvälineet, paperi, lyijykynä, värikynä&#10;&#10;Kuvaus luotu automaattisesti">
            <a:extLst>
              <a:ext uri="{FF2B5EF4-FFF2-40B4-BE49-F238E27FC236}">
                <a16:creationId xmlns:a16="http://schemas.microsoft.com/office/drawing/2014/main" id="{7DC182B1-401D-46FB-9317-8E1A0FBF8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5399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8789D-8C82-4007-B37F-8748AE2D19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6800" y="2431965"/>
            <a:ext cx="4105196" cy="3111079"/>
          </a:xfrm>
        </p:spPr>
        <p:txBody>
          <a:bodyPr anchor="ctr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i-FI" sz="1800" dirty="0"/>
              <a:t>Lukio-opiskelu vaatii itseohjautuvaa otetta</a:t>
            </a:r>
          </a:p>
          <a:p>
            <a:pPr>
              <a:buFontTx/>
              <a:buChar char="-"/>
            </a:pPr>
            <a:r>
              <a:rPr lang="fi-FI" sz="1800" dirty="0"/>
              <a:t>Muistuta nuorta siitä, että Wilmaa pitää seurata päivittäin</a:t>
            </a:r>
          </a:p>
          <a:p>
            <a:pPr>
              <a:buFontTx/>
              <a:buChar char="-"/>
            </a:pPr>
            <a:r>
              <a:rPr lang="fi-FI" sz="1800" dirty="0"/>
              <a:t>Läksyt ja muut tehtävät löytyvät </a:t>
            </a:r>
            <a:r>
              <a:rPr lang="fi-FI" sz="1800" dirty="0" err="1"/>
              <a:t>Teams</a:t>
            </a:r>
            <a:r>
              <a:rPr lang="fi-FI" sz="1800" dirty="0"/>
              <a:t>-ympäristöstä</a:t>
            </a:r>
          </a:p>
          <a:p>
            <a:pPr>
              <a:buFontTx/>
              <a:buChar char="-"/>
            </a:pPr>
            <a:r>
              <a:rPr lang="fi-FI" sz="1800" dirty="0"/>
              <a:t>Nuoren pitää muistaa levätä ja palautua </a:t>
            </a:r>
            <a:r>
              <a:rPr lang="fi-FI" sz="1800" dirty="0">
                <a:sym typeface="Wingdings" panose="05000000000000000000" pitchFamily="2" charset="2"/>
              </a:rPr>
              <a:t></a:t>
            </a:r>
            <a:r>
              <a:rPr lang="fi-FI" sz="1800" dirty="0"/>
              <a:t> kannustathan vapaisiin päiviin</a:t>
            </a:r>
          </a:p>
          <a:p>
            <a:pPr>
              <a:buFontTx/>
              <a:buChar char="-"/>
            </a:pPr>
            <a:r>
              <a:rPr lang="fi-FI" sz="1800" dirty="0"/>
              <a:t>Otathan rohkeasti yhteyttä, jos huomaat nuoren olevan kuormittunut tai tehtäviä on kasaantunut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249</Words>
  <Application>Microsoft Office PowerPoint</Application>
  <PresentationFormat>Laajakuva</PresentationFormat>
  <Paragraphs>27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Office-teema</vt:lpstr>
      <vt:lpstr>Lukion erityisopetus</vt:lpstr>
      <vt:lpstr>Mitä lukion erityisopetus on? </vt:lpstr>
      <vt:lpstr>Mitä lukion erityisopetus on? </vt:lpstr>
      <vt:lpstr>Luki-seulat ja luki-testi</vt:lpstr>
      <vt:lpstr>Luki-seulat ja luki-testi</vt:lpstr>
      <vt:lpstr>       Mitä lukio-opiskelu vaatii?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erityisopetus</dc:title>
  <dc:creator>Antikainen Hanna-Maria</dc:creator>
  <cp:lastModifiedBy>Karjalainen Tiina</cp:lastModifiedBy>
  <cp:revision>4</cp:revision>
  <dcterms:created xsi:type="dcterms:W3CDTF">2021-10-11T12:25:00Z</dcterms:created>
  <dcterms:modified xsi:type="dcterms:W3CDTF">2021-10-12T05:51:11Z</dcterms:modified>
</cp:coreProperties>
</file>