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2"/>
  </p:notesMasterIdLst>
  <p:handoutMasterIdLst>
    <p:handoutMasterId r:id="rId13"/>
  </p:handoutMasterIdLst>
  <p:sldIdLst>
    <p:sldId id="262" r:id="rId3"/>
    <p:sldId id="267" r:id="rId4"/>
    <p:sldId id="268" r:id="rId5"/>
    <p:sldId id="269" r:id="rId6"/>
    <p:sldId id="271" r:id="rId7"/>
    <p:sldId id="281" r:id="rId8"/>
    <p:sldId id="270" r:id="rId9"/>
    <p:sldId id="283" r:id="rId10"/>
    <p:sldId id="280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6600"/>
    <a:srgbClr val="00309D"/>
    <a:srgbClr val="A2BF00"/>
    <a:srgbClr val="00549F"/>
    <a:srgbClr val="00669C"/>
    <a:srgbClr val="EB3D3D"/>
    <a:srgbClr val="D62D2D"/>
    <a:srgbClr val="F39795"/>
    <a:srgbClr val="00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4660"/>
  </p:normalViewPr>
  <p:slideViewPr>
    <p:cSldViewPr>
      <p:cViewPr>
        <p:scale>
          <a:sx n="75" d="100"/>
          <a:sy n="75" d="100"/>
        </p:scale>
        <p:origin x="-1152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19050" y="9525"/>
            <a:ext cx="6838950" cy="42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" y="8014348"/>
            <a:ext cx="6806664" cy="11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sz="1100" b="1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2312C-54D9-4CFD-8B72-2BA666F2F96C}" type="datetimeFigureOut">
              <a:rPr lang="fi-FI" sz="1100" b="1" smtClean="0">
                <a:solidFill>
                  <a:schemeClr val="bg1"/>
                </a:solidFill>
              </a:rPr>
              <a:pPr/>
              <a:t>8.1.2015</a:t>
            </a:fld>
            <a:endParaRPr lang="fi-FI" sz="1100" b="1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sz="1100" b="1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DEEDB-B158-4142-97B4-7515A3D58D91}" type="slidenum">
              <a:rPr lang="fi-FI" sz="1100" b="1" smtClean="0">
                <a:solidFill>
                  <a:schemeClr val="bg1"/>
                </a:solidFill>
              </a:rPr>
              <a:pPr/>
              <a:t>‹#›</a:t>
            </a:fld>
            <a:endParaRPr lang="fi-FI" sz="11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3718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19050" y="9525"/>
            <a:ext cx="6838950" cy="42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" y="8014348"/>
            <a:ext cx="6806664" cy="11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100" b="1"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fld id="{FD82E7B0-BE54-409C-B301-640455C25DB8}" type="datetimeFigureOut">
              <a:rPr lang="fi-FI" smtClean="0"/>
              <a:pPr/>
              <a:t>8.1.2015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noFill/>
          </a:ln>
          <a:effectLst>
            <a:glow rad="63500">
              <a:srgbClr val="A3D12E">
                <a:alpha val="40000"/>
              </a:srgbClr>
            </a:glow>
          </a:effectLst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283968"/>
            <a:ext cx="5486400" cy="417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1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fld id="{F0580688-A21A-4B9A-B5A8-7D3C2653F40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77772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buClr>
        <a:srgbClr val="A3D12E"/>
      </a:buClr>
      <a:buFont typeface="Calibri" pitchFamily="34" charset="0"/>
      <a:buNone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buClr>
        <a:srgbClr val="A3D12E"/>
      </a:buClr>
      <a:buFont typeface="Arial" pitchFamily="34" charset="0"/>
      <a:buNone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buClr>
        <a:srgbClr val="A3D12E"/>
      </a:buClr>
      <a:buFont typeface="Arial" pitchFamily="34" charset="0"/>
      <a:buNone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buClr>
        <a:srgbClr val="A3D12E"/>
      </a:buClr>
      <a:buFont typeface="Arial" pitchFamily="34" charset="0"/>
      <a:buNone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buClr>
        <a:srgbClr val="A3D12E"/>
      </a:buClr>
      <a:buFont typeface="Arial" pitchFamily="34" charset="0"/>
      <a:buNone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2198D0-C306-4197-B74B-7975331A5269}" type="slidenum">
              <a:rPr lang="fi-FI" smtClean="0">
                <a:ea typeface="ＭＳ Ｐゴシック" pitchFamily="34" charset="-128"/>
              </a:rPr>
              <a:pPr/>
              <a:t>2</a:t>
            </a:fld>
            <a:endParaRPr lang="fi-FI" smtClean="0">
              <a:ea typeface="ＭＳ Ｐゴシック" pitchFamily="34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0368EB-13E5-4F72-9057-EAE25979AFDD}" type="slidenum">
              <a:rPr lang="fi-FI" smtClean="0">
                <a:ea typeface="ＭＳ Ｐゴシック" pitchFamily="34" charset="-128"/>
              </a:rPr>
              <a:pPr/>
              <a:t>3</a:t>
            </a:fld>
            <a:endParaRPr lang="fi-FI" smtClean="0">
              <a:ea typeface="ＭＳ Ｐゴシック" pitchFamily="34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A918B7-F48A-4ED8-8754-46597C46AF10}" type="slidenum">
              <a:rPr lang="fi-FI" smtClean="0">
                <a:ea typeface="ＭＳ Ｐゴシック" pitchFamily="34" charset="-128"/>
              </a:rPr>
              <a:pPr/>
              <a:t>9</a:t>
            </a:fld>
            <a:endParaRPr lang="fi-FI" smtClean="0">
              <a:ea typeface="ＭＳ Ｐゴシック" pitchFamily="34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68760"/>
            <a:ext cx="2057400" cy="485740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68760"/>
            <a:ext cx="6019800" cy="4857403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A2BF00"/>
              </a:buClr>
              <a:defRPr/>
            </a:lvl1pPr>
            <a:lvl2pPr>
              <a:buClr>
                <a:srgbClr val="A2BF00"/>
              </a:buClr>
              <a:defRPr/>
            </a:lvl2pPr>
            <a:lvl3pPr>
              <a:buClr>
                <a:srgbClr val="A2BF00"/>
              </a:buClr>
              <a:defRPr/>
            </a:lvl3pPr>
            <a:lvl4pPr>
              <a:buClr>
                <a:srgbClr val="A2BF00"/>
              </a:buClr>
              <a:defRPr/>
            </a:lvl4pPr>
            <a:lvl5pPr>
              <a:buClr>
                <a:srgbClr val="A2BF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95536" y="874930"/>
            <a:ext cx="8352928" cy="0"/>
          </a:xfrm>
          <a:prstGeom prst="line">
            <a:avLst/>
          </a:prstGeom>
          <a:ln w="50800">
            <a:solidFill>
              <a:srgbClr val="A4A5A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3" descr="K:\Pix\MOT_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672" y="442882"/>
            <a:ext cx="1206000" cy="324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54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bble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540568" y="20621"/>
            <a:ext cx="10256067" cy="68373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2074800"/>
            <a:ext cx="4248472" cy="2448272"/>
          </a:xfrm>
          <a:prstGeom prst="rect">
            <a:avLst/>
          </a:prstGeom>
        </p:spPr>
        <p:txBody>
          <a:bodyPr anchor="ctr"/>
          <a:lstStyle>
            <a:lvl1pPr algn="ctr">
              <a:defRPr b="1" cap="all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pic>
        <p:nvPicPr>
          <p:cNvPr id="19" name="Picture 18" descr="MO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763688" y="1196752"/>
            <a:ext cx="1656184" cy="44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5355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A2BF00"/>
              </a:buClr>
              <a:defRPr sz="2800"/>
            </a:lvl1pPr>
            <a:lvl2pPr>
              <a:buClr>
                <a:srgbClr val="A2BF00"/>
              </a:buClr>
              <a:defRPr sz="2400"/>
            </a:lvl2pPr>
            <a:lvl3pPr>
              <a:buClr>
                <a:srgbClr val="A2BF00"/>
              </a:buClr>
              <a:defRPr sz="2000"/>
            </a:lvl3pPr>
            <a:lvl4pPr>
              <a:buClr>
                <a:srgbClr val="A2BF00"/>
              </a:buClr>
              <a:defRPr sz="1800"/>
            </a:lvl4pPr>
            <a:lvl5pPr>
              <a:buClr>
                <a:srgbClr val="A2BF0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A2BF00"/>
              </a:buClr>
              <a:defRPr sz="2800"/>
            </a:lvl1pPr>
            <a:lvl2pPr>
              <a:buClr>
                <a:srgbClr val="A2BF00"/>
              </a:buClr>
              <a:defRPr sz="2400"/>
            </a:lvl2pPr>
            <a:lvl3pPr>
              <a:buClr>
                <a:srgbClr val="A2BF00"/>
              </a:buClr>
              <a:defRPr sz="2000"/>
            </a:lvl3pPr>
            <a:lvl4pPr>
              <a:buClr>
                <a:srgbClr val="A2BF00"/>
              </a:buClr>
              <a:defRPr sz="1800"/>
            </a:lvl4pPr>
            <a:lvl5pPr>
              <a:buClr>
                <a:srgbClr val="A2BF0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25352" y="332656"/>
            <a:ext cx="6995120" cy="562074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A2BF00"/>
              </a:buClr>
              <a:defRPr sz="2400"/>
            </a:lvl1pPr>
            <a:lvl2pPr>
              <a:buClr>
                <a:srgbClr val="A2BF00"/>
              </a:buClr>
              <a:defRPr sz="2000"/>
            </a:lvl2pPr>
            <a:lvl3pPr>
              <a:buClr>
                <a:srgbClr val="A2BF00"/>
              </a:buClr>
              <a:defRPr sz="1800"/>
            </a:lvl3pPr>
            <a:lvl4pPr>
              <a:buClr>
                <a:srgbClr val="A2BF00"/>
              </a:buClr>
              <a:defRPr sz="1600"/>
            </a:lvl4pPr>
            <a:lvl5pPr>
              <a:buClr>
                <a:srgbClr val="A2BF0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A2BF00"/>
              </a:buClr>
              <a:defRPr sz="2400"/>
            </a:lvl1pPr>
            <a:lvl2pPr>
              <a:buClr>
                <a:srgbClr val="A2BF00"/>
              </a:buClr>
              <a:defRPr sz="2000"/>
            </a:lvl2pPr>
            <a:lvl3pPr>
              <a:buClr>
                <a:srgbClr val="A2BF00"/>
              </a:buClr>
              <a:defRPr sz="1800"/>
            </a:lvl3pPr>
            <a:lvl4pPr>
              <a:buClr>
                <a:srgbClr val="A2BF00"/>
              </a:buClr>
              <a:defRPr sz="1600"/>
            </a:lvl4pPr>
            <a:lvl5pPr>
              <a:buClr>
                <a:srgbClr val="A2BF0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825352" y="332656"/>
            <a:ext cx="6995120" cy="562074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850592" y="332656"/>
            <a:ext cx="6995120" cy="562074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358115" y="1629538"/>
            <a:ext cx="7344816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A2BF00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rgbClr val="A2BF00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rgbClr val="A2BF00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A2BF00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A2BF00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850592" y="332656"/>
            <a:ext cx="6995120" cy="562074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358115" y="2204864"/>
            <a:ext cx="7344816" cy="395063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A2BF00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rgbClr val="A2BF00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rgbClr val="A2BF00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A2BF00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A2BF00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331913" y="1557338"/>
            <a:ext cx="7343775" cy="503237"/>
          </a:xfrm>
          <a:prstGeom prst="rect">
            <a:avLst/>
          </a:prstGeom>
        </p:spPr>
        <p:txBody>
          <a:bodyPr/>
          <a:lstStyle>
            <a:lvl1pPr>
              <a:buNone/>
              <a:defRPr sz="3200" b="1" cap="small" baseline="0">
                <a:solidFill>
                  <a:srgbClr val="00309D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fi-FI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400" y="1121609"/>
            <a:ext cx="3008313" cy="99295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5001419"/>
          </a:xfrm>
          <a:prstGeom prst="rect">
            <a:avLst/>
          </a:prstGeom>
        </p:spPr>
        <p:txBody>
          <a:bodyPr/>
          <a:lstStyle>
            <a:lvl1pPr>
              <a:buClr>
                <a:srgbClr val="A2BF00"/>
              </a:buClr>
              <a:defRPr sz="3200"/>
            </a:lvl1pPr>
            <a:lvl2pPr>
              <a:buClr>
                <a:srgbClr val="A2BF00"/>
              </a:buClr>
              <a:defRPr sz="2800"/>
            </a:lvl2pPr>
            <a:lvl3pPr>
              <a:buClr>
                <a:srgbClr val="A2BF00"/>
              </a:buClr>
              <a:defRPr sz="2400"/>
            </a:lvl3pPr>
            <a:lvl4pPr>
              <a:buClr>
                <a:srgbClr val="A2BF00"/>
              </a:buClr>
              <a:defRPr sz="2000"/>
            </a:lvl4pPr>
            <a:lvl5pPr>
              <a:buClr>
                <a:srgbClr val="A2BF0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17703"/>
            <a:ext cx="3008313" cy="40084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95536" y="874930"/>
            <a:ext cx="8352928" cy="0"/>
          </a:xfrm>
          <a:prstGeom prst="line">
            <a:avLst/>
          </a:prstGeom>
          <a:ln w="50800">
            <a:solidFill>
              <a:srgbClr val="A4A5A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3" descr="K:\Pix\MOT_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672" y="442882"/>
            <a:ext cx="1206000" cy="324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4841707"/>
            <a:ext cx="4867944" cy="50285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51720" y="1124744"/>
            <a:ext cx="4867944" cy="3643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1720" y="5408445"/>
            <a:ext cx="4867944" cy="7141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95536" y="874930"/>
            <a:ext cx="8352928" cy="0"/>
          </a:xfrm>
          <a:prstGeom prst="line">
            <a:avLst/>
          </a:prstGeom>
          <a:ln w="50800">
            <a:solidFill>
              <a:srgbClr val="A4A5A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3" descr="K:\Pix\MOT_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672" y="442882"/>
            <a:ext cx="1206000" cy="324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A2BF00"/>
              </a:buClr>
              <a:defRPr/>
            </a:lvl1pPr>
            <a:lvl2pPr>
              <a:buClr>
                <a:srgbClr val="A2BF00"/>
              </a:buClr>
              <a:defRPr/>
            </a:lvl2pPr>
            <a:lvl3pPr>
              <a:buClr>
                <a:srgbClr val="A2BF00"/>
              </a:buClr>
              <a:defRPr/>
            </a:lvl3pPr>
            <a:lvl4pPr>
              <a:buClr>
                <a:srgbClr val="A2BF00"/>
              </a:buClr>
              <a:defRPr/>
            </a:lvl4pPr>
            <a:lvl5pPr>
              <a:buClr>
                <a:srgbClr val="A2BF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825352" y="332656"/>
            <a:ext cx="6995120" cy="562074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95536" y="874930"/>
            <a:ext cx="8352928" cy="0"/>
          </a:xfrm>
          <a:prstGeom prst="line">
            <a:avLst/>
          </a:prstGeom>
          <a:ln w="50800">
            <a:solidFill>
              <a:srgbClr val="A4A5A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3" descr="K:\Pix\MOT_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672" y="442882"/>
            <a:ext cx="1206000" cy="324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ppt_footer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0" y="5328903"/>
            <a:ext cx="9144000" cy="152909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2843808" y="6381328"/>
            <a:ext cx="35283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100" b="1" dirty="0" smtClean="0">
                <a:solidFill>
                  <a:schemeClr val="bg1"/>
                </a:solidFill>
              </a:rPr>
              <a:t>Copyright © 2013</a:t>
            </a:r>
            <a:r>
              <a:rPr lang="fi-FI" sz="1100" b="1" baseline="0" dirty="0" smtClean="0">
                <a:solidFill>
                  <a:schemeClr val="bg1"/>
                </a:solidFill>
              </a:rPr>
              <a:t> </a:t>
            </a:r>
            <a:r>
              <a:rPr lang="fi-FI" sz="1100" b="1" dirty="0" smtClean="0">
                <a:solidFill>
                  <a:schemeClr val="bg1"/>
                </a:solidFill>
              </a:rPr>
              <a:t>Kielikone Oy</a:t>
            </a:r>
            <a:endParaRPr lang="fi-FI" sz="11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95536" y="6381328"/>
            <a:ext cx="8386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99279796-5B6B-4019-B578-0F055F9BD603}" type="datetime1">
              <a:rPr lang="fi-FI" sz="1100" b="1" smtClean="0">
                <a:solidFill>
                  <a:schemeClr val="bg1"/>
                </a:solidFill>
              </a:rPr>
              <a:pPr/>
              <a:t>8.1.2015</a:t>
            </a:fld>
            <a:endParaRPr lang="fi-FI" sz="11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469094" y="6381328"/>
            <a:ext cx="3513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DF966D05-A8C1-46E5-B7E1-D9E95B6C6781}" type="slidenum">
              <a:rPr lang="fi-FI" sz="1100" b="1" smtClean="0">
                <a:solidFill>
                  <a:schemeClr val="bg1"/>
                </a:solidFill>
              </a:rPr>
              <a:pPr/>
              <a:t>‹#›</a:t>
            </a:fld>
            <a:endParaRPr lang="fi-FI" sz="1100" b="1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95536" y="874930"/>
            <a:ext cx="8352928" cy="0"/>
          </a:xfrm>
          <a:prstGeom prst="line">
            <a:avLst/>
          </a:prstGeom>
          <a:ln w="38100">
            <a:solidFill>
              <a:srgbClr val="A4A5A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14" descr="MOT_Logo.g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16744" y="476672"/>
            <a:ext cx="1224136" cy="3305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0" r:id="rId4"/>
    <p:sldLayoutId id="214748366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3D12E"/>
        </a:buClr>
        <a:buFont typeface="Calibri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A3D12E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A3D12E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A3D12E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A3D12E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367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3D12E"/>
        </a:buClr>
        <a:buFont typeface="Calibri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A3D12E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A3D12E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A3D12E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A3D12E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2074800"/>
            <a:ext cx="4248472" cy="2434320"/>
          </a:xfrm>
        </p:spPr>
        <p:txBody>
          <a:bodyPr/>
          <a:lstStyle/>
          <a:p>
            <a:r>
              <a:rPr lang="fi-FI" dirty="0" err="1" smtClean="0"/>
              <a:t>Mot</a:t>
            </a:r>
            <a:r>
              <a:rPr lang="fi-FI" dirty="0" smtClean="0"/>
              <a:t> Mobile </a:t>
            </a:r>
            <a:r>
              <a:rPr lang="fi-FI" dirty="0" err="1" smtClean="0"/>
              <a:t>Online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975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dirty="0" smtClean="0"/>
              <a:t>Tilin luominen</a:t>
            </a:r>
            <a:endParaRPr lang="fi-FI" dirty="0"/>
          </a:p>
        </p:txBody>
      </p:sp>
      <p:sp>
        <p:nvSpPr>
          <p:cNvPr id="4100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Kun </a:t>
            </a:r>
            <a:r>
              <a:rPr lang="fi-FI" sz="2000" dirty="0" err="1" smtClean="0"/>
              <a:t>MOT-mobiilipalvelut</a:t>
            </a:r>
            <a:r>
              <a:rPr lang="fi-FI" sz="2000" dirty="0" smtClean="0"/>
              <a:t> on liitetty </a:t>
            </a:r>
            <a:r>
              <a:rPr lang="fi-FI" sz="2000" dirty="0" err="1" smtClean="0"/>
              <a:t>MOT-sopimukseen</a:t>
            </a:r>
            <a:r>
              <a:rPr lang="fi-FI" sz="2000" dirty="0" smtClean="0"/>
              <a:t>, </a:t>
            </a:r>
            <a:r>
              <a:rPr lang="fi-FI" sz="2000" dirty="0" err="1" smtClean="0"/>
              <a:t>MOT-käyttäjätili-painike</a:t>
            </a:r>
            <a:r>
              <a:rPr lang="fi-FI" sz="2000" dirty="0" smtClean="0"/>
              <a:t> </a:t>
            </a:r>
            <a:r>
              <a:rPr lang="fi-FI" sz="2000" dirty="0"/>
              <a:t>ilmestyy MOT </a:t>
            </a:r>
            <a:r>
              <a:rPr lang="fi-FI" sz="2000" dirty="0" err="1"/>
              <a:t>Online</a:t>
            </a:r>
            <a:r>
              <a:rPr lang="fi-FI" sz="2000" dirty="0"/>
              <a:t> -</a:t>
            </a:r>
            <a:r>
              <a:rPr lang="fi-FI" sz="2000" dirty="0" smtClean="0"/>
              <a:t>palvelun </a:t>
            </a:r>
            <a:r>
              <a:rPr lang="fi-FI" sz="2000" dirty="0"/>
              <a:t>oikeaan yläkulmaan</a:t>
            </a:r>
            <a:r>
              <a:rPr lang="fi-FI" sz="2000" dirty="0" smtClean="0"/>
              <a:t>.</a:t>
            </a:r>
          </a:p>
          <a:p>
            <a:r>
              <a:rPr lang="fi-FI" sz="2000" dirty="0" smtClean="0"/>
              <a:t>MOT Info kehottaa käyttäjiä tekemään </a:t>
            </a:r>
            <a:r>
              <a:rPr lang="fi-FI" sz="2000" dirty="0" err="1" smtClean="0"/>
              <a:t>MOT-käyttäjätilin</a:t>
            </a:r>
            <a:r>
              <a:rPr lang="fi-FI" sz="2000" dirty="0" smtClean="0"/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335310"/>
            <a:ext cx="7488832" cy="124581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588224" y="3119286"/>
            <a:ext cx="1080120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013176"/>
            <a:ext cx="3305637" cy="1009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err="1" smtClean="0"/>
              <a:t>MOT-käyttäjätili</a:t>
            </a:r>
            <a:endParaRPr lang="fi-FI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Jokainen käyttäjä luo itselleen </a:t>
            </a:r>
            <a:r>
              <a:rPr lang="fi-FI" dirty="0" err="1" smtClean="0"/>
              <a:t>MOT-käyttäjätilin</a:t>
            </a:r>
            <a:endParaRPr lang="fi-FI" dirty="0"/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381" y="2215604"/>
            <a:ext cx="5129851" cy="3949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084" y="1346125"/>
            <a:ext cx="5046420" cy="4963195"/>
          </a:xfrm>
        </p:spPr>
      </p:pic>
      <p:sp>
        <p:nvSpPr>
          <p:cNvPr id="6147" name="Rectangle 11"/>
          <p:cNvSpPr>
            <a:spLocks noChangeArrowheads="1"/>
          </p:cNvSpPr>
          <p:nvPr/>
        </p:nvSpPr>
        <p:spPr bwMode="auto">
          <a:xfrm>
            <a:off x="3214688" y="5286375"/>
            <a:ext cx="22479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B6BF00"/>
              </a:buClr>
              <a:buFontTx/>
              <a:buChar char="»"/>
            </a:pPr>
            <a:endParaRPr lang="fi-FI" sz="1600" b="0">
              <a:solidFill>
                <a:schemeClr val="bg2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 err="1" smtClean="0"/>
              <a:t>MOT-käyttäjätilin</a:t>
            </a:r>
            <a:r>
              <a:rPr lang="fi-FI" dirty="0" smtClean="0"/>
              <a:t> luomiseen tarvitset sähköpostiosoitteen ja salasanan.</a:t>
            </a:r>
            <a:endParaRPr lang="fi-FI" dirty="0"/>
          </a:p>
        </p:txBody>
      </p:sp>
      <p:sp>
        <p:nvSpPr>
          <p:cNvPr id="61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Täytä tiedot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Luotuasi tilin saat </a:t>
            </a:r>
            <a:r>
              <a:rPr lang="fi-FI" dirty="0"/>
              <a:t>ohjeet </a:t>
            </a:r>
            <a:r>
              <a:rPr lang="fi-FI" dirty="0" err="1" smtClean="0"/>
              <a:t>MOT-mobiilipalveluiden</a:t>
            </a:r>
            <a:r>
              <a:rPr lang="fi-FI" dirty="0" smtClean="0"/>
              <a:t> käyttöönottoon.</a:t>
            </a:r>
          </a:p>
          <a:p>
            <a:r>
              <a:rPr lang="fi-FI" dirty="0" smtClean="0"/>
              <a:t>Voit myös muuttaa </a:t>
            </a:r>
            <a:r>
              <a:rPr lang="fi-FI" dirty="0"/>
              <a:t>käyttäjätilisi </a:t>
            </a:r>
            <a:r>
              <a:rPr lang="fi-FI" dirty="0" smtClean="0"/>
              <a:t>tietoja.</a:t>
            </a:r>
            <a:endParaRPr lang="fi-FI" dirty="0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fi-FI" dirty="0" smtClean="0"/>
              <a:t>Ohjeet käyttöönottoon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844824"/>
            <a:ext cx="4550168" cy="4464496"/>
          </a:xfrm>
        </p:spPr>
      </p:pic>
      <p:sp>
        <p:nvSpPr>
          <p:cNvPr id="4" name="Rectangle 3"/>
          <p:cNvSpPr/>
          <p:nvPr/>
        </p:nvSpPr>
        <p:spPr>
          <a:xfrm>
            <a:off x="6588224" y="3933056"/>
            <a:ext cx="1152128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Luotuasi tunnukset navigoi älypuhelimesi selaimella osoitteeseen </a:t>
            </a:r>
            <a:r>
              <a:rPr lang="fi-FI" b="1" dirty="0" err="1"/>
              <a:t>motpro.fi</a:t>
            </a:r>
            <a:r>
              <a:rPr lang="fi-FI" dirty="0"/>
              <a:t>.</a:t>
            </a:r>
          </a:p>
          <a:p>
            <a:r>
              <a:rPr lang="fi-FI" dirty="0"/>
              <a:t>Kirjaudu palveluun </a:t>
            </a:r>
            <a:r>
              <a:rPr lang="fi-FI" dirty="0" err="1" smtClean="0"/>
              <a:t>MOT-käyttäjätilisi</a:t>
            </a:r>
            <a:r>
              <a:rPr lang="fi-FI" dirty="0" smtClean="0"/>
              <a:t> </a:t>
            </a:r>
            <a:r>
              <a:rPr lang="fi-FI" dirty="0"/>
              <a:t>tunnuksilla.</a:t>
            </a:r>
          </a:p>
          <a:p>
            <a:r>
              <a:rPr lang="fi-FI" dirty="0" smtClean="0"/>
              <a:t>Jos haluat jatkossa välttää kirjautumistietojen syöttämisen:</a:t>
            </a:r>
          </a:p>
          <a:p>
            <a:pPr lvl="1"/>
            <a:r>
              <a:rPr lang="fi-FI" dirty="0" smtClean="0"/>
              <a:t>salli evästeiden käyttö.</a:t>
            </a:r>
          </a:p>
          <a:p>
            <a:pPr lvl="1"/>
            <a:r>
              <a:rPr lang="fi-FI" dirty="0" smtClean="0"/>
              <a:t>älä kirjaudu ulos palvelusta.</a:t>
            </a:r>
          </a:p>
          <a:p>
            <a:pPr lvl="1"/>
            <a:r>
              <a:rPr lang="fi-FI" dirty="0"/>
              <a:t>ä</a:t>
            </a:r>
            <a:r>
              <a:rPr lang="fi-FI" dirty="0" smtClean="0"/>
              <a:t>lä tyhjennä selaimen välimuistia. </a:t>
            </a:r>
          </a:p>
          <a:p>
            <a:endParaRPr lang="fi-FI" dirty="0" smtClean="0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fi-FI" dirty="0" smtClean="0"/>
              <a:t>Siirry käyttämään </a:t>
            </a:r>
            <a:r>
              <a:rPr lang="fi-FI" dirty="0" err="1" smtClean="0"/>
              <a:t>MOT-mobiilipalveluja</a:t>
            </a:r>
            <a:endParaRPr lang="fi-FI" dirty="0" smtClean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581" y="1600200"/>
            <a:ext cx="2549838" cy="4525963"/>
          </a:xfr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5436096" y="1635372"/>
            <a:ext cx="2448272" cy="65436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Hae sanoja</a:t>
            </a:r>
          </a:p>
        </p:txBody>
      </p:sp>
      <p:sp>
        <p:nvSpPr>
          <p:cNvPr id="7170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sz="2000" dirty="0" smtClean="0"/>
              <a:t>valita, mitä kieliä haluat nähdä hakutuloksissa.</a:t>
            </a:r>
          </a:p>
          <a:p>
            <a:pPr lvl="0"/>
            <a:r>
              <a:rPr lang="fi-FI" sz="2000" dirty="0" smtClean="0"/>
              <a:t>hakea sanoja joka tilanteessa – toimistolla</a:t>
            </a:r>
            <a:r>
              <a:rPr lang="fi-FI" sz="2000" dirty="0"/>
              <a:t>, palavereissa, opinnoissa, kotona ja </a:t>
            </a:r>
            <a:r>
              <a:rPr lang="fi-FI" sz="2000" dirty="0" smtClean="0"/>
              <a:t>matkoilla</a:t>
            </a:r>
            <a:r>
              <a:rPr lang="fi-FI" sz="2000" dirty="0"/>
              <a:t>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fi-FI" dirty="0"/>
              <a:t>Kirjauduttuasi </a:t>
            </a:r>
            <a:r>
              <a:rPr lang="fi-FI" dirty="0" smtClean="0"/>
              <a:t>palveluun voit:</a:t>
            </a:r>
            <a:endParaRPr lang="fi-FI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176" y="3290968"/>
            <a:ext cx="1659912" cy="294634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384" y="3284984"/>
            <a:ext cx="1659912" cy="294634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240" y="3290968"/>
            <a:ext cx="1659912" cy="294634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1828240" y="3290968"/>
            <a:ext cx="1659912" cy="65436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5576384" y="3320694"/>
            <a:ext cx="1659912" cy="65436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Rectangle 11"/>
          <p:cNvSpPr/>
          <p:nvPr/>
        </p:nvSpPr>
        <p:spPr>
          <a:xfrm>
            <a:off x="3704176" y="3284984"/>
            <a:ext cx="1659912" cy="71420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Yhteensopivat laitteet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MOT Mobile </a:t>
            </a:r>
            <a:r>
              <a:rPr lang="fi-FI" dirty="0" err="1" smtClean="0"/>
              <a:t>Online</a:t>
            </a:r>
            <a:r>
              <a:rPr lang="fi-FI" dirty="0" smtClean="0"/>
              <a:t> toimii </a:t>
            </a:r>
            <a:r>
              <a:rPr lang="fi-FI" dirty="0"/>
              <a:t>mm. seuraavissa </a:t>
            </a:r>
            <a:r>
              <a:rPr lang="fi-FI" dirty="0" smtClean="0"/>
              <a:t> laitteissa:</a:t>
            </a:r>
          </a:p>
          <a:p>
            <a:pPr lvl="1"/>
            <a:r>
              <a:rPr lang="fi-FI" b="1" dirty="0" smtClean="0"/>
              <a:t>Apple:</a:t>
            </a:r>
            <a:r>
              <a:rPr lang="fi-FI" dirty="0" smtClean="0"/>
              <a:t> </a:t>
            </a:r>
            <a:r>
              <a:rPr lang="fi-FI" dirty="0" err="1" smtClean="0"/>
              <a:t>i</a:t>
            </a:r>
            <a:r>
              <a:rPr lang="fi-FI" dirty="0" err="1"/>
              <a:t>P</a:t>
            </a:r>
            <a:r>
              <a:rPr lang="fi-FI" dirty="0" err="1" smtClean="0"/>
              <a:t>hone</a:t>
            </a:r>
            <a:r>
              <a:rPr lang="fi-FI" dirty="0" smtClean="0"/>
              <a:t> 4, </a:t>
            </a:r>
            <a:r>
              <a:rPr lang="fi-FI" dirty="0" err="1" smtClean="0"/>
              <a:t>i</a:t>
            </a:r>
            <a:r>
              <a:rPr lang="fi-FI" dirty="0" err="1"/>
              <a:t>P</a:t>
            </a:r>
            <a:r>
              <a:rPr lang="fi-FI" dirty="0" err="1" smtClean="0"/>
              <a:t>hone</a:t>
            </a:r>
            <a:r>
              <a:rPr lang="fi-FI" dirty="0" smtClean="0"/>
              <a:t> 4S, </a:t>
            </a:r>
            <a:r>
              <a:rPr lang="fi-FI" dirty="0" err="1" smtClean="0"/>
              <a:t>iPhone</a:t>
            </a:r>
            <a:r>
              <a:rPr lang="fi-FI" dirty="0" smtClean="0"/>
              <a:t> 5</a:t>
            </a:r>
          </a:p>
          <a:p>
            <a:pPr lvl="1"/>
            <a:r>
              <a:rPr lang="fi-FI" b="1" dirty="0" smtClean="0"/>
              <a:t>Nokia</a:t>
            </a:r>
            <a:r>
              <a:rPr lang="fi-FI" b="1" dirty="0"/>
              <a:t>:</a:t>
            </a:r>
            <a:r>
              <a:rPr lang="fi-FI" dirty="0"/>
              <a:t> Lumia 800, Lumia 820, Lumia 920</a:t>
            </a:r>
          </a:p>
          <a:p>
            <a:pPr lvl="1"/>
            <a:r>
              <a:rPr lang="fi-FI" b="1" dirty="0"/>
              <a:t>Samsung</a:t>
            </a:r>
            <a:r>
              <a:rPr lang="fi-FI" dirty="0"/>
              <a:t>: </a:t>
            </a:r>
            <a:r>
              <a:rPr lang="fi-FI" dirty="0" err="1"/>
              <a:t>GalaxyNexus</a:t>
            </a:r>
            <a:r>
              <a:rPr lang="fi-FI" dirty="0"/>
              <a:t>, </a:t>
            </a:r>
            <a:r>
              <a:rPr lang="fi-FI" dirty="0" err="1"/>
              <a:t>Galaxy</a:t>
            </a:r>
            <a:r>
              <a:rPr lang="fi-FI" dirty="0"/>
              <a:t> </a:t>
            </a:r>
            <a:r>
              <a:rPr lang="fi-FI" dirty="0" err="1"/>
              <a:t>Tab</a:t>
            </a:r>
            <a:r>
              <a:rPr lang="fi-FI" dirty="0"/>
              <a:t>, </a:t>
            </a:r>
            <a:r>
              <a:rPr lang="fi-FI" dirty="0" err="1"/>
              <a:t>Galaxy</a:t>
            </a:r>
            <a:r>
              <a:rPr lang="fi-FI" dirty="0"/>
              <a:t> </a:t>
            </a:r>
            <a:r>
              <a:rPr lang="fi-FI" dirty="0" err="1"/>
              <a:t>Note</a:t>
            </a:r>
            <a:r>
              <a:rPr lang="fi-FI" dirty="0"/>
              <a:t> II GT-N7100, </a:t>
            </a:r>
            <a:r>
              <a:rPr lang="fi-FI" dirty="0" err="1"/>
              <a:t>Galaxy</a:t>
            </a:r>
            <a:r>
              <a:rPr lang="fi-FI" dirty="0"/>
              <a:t> S III GT-19300, </a:t>
            </a:r>
            <a:r>
              <a:rPr lang="fi-FI" dirty="0" err="1"/>
              <a:t>Galaxy</a:t>
            </a:r>
            <a:r>
              <a:rPr lang="fi-FI" dirty="0"/>
              <a:t> </a:t>
            </a:r>
            <a:r>
              <a:rPr lang="fi-FI" dirty="0" err="1"/>
              <a:t>Xcover</a:t>
            </a:r>
            <a:r>
              <a:rPr lang="fi-FI" dirty="0"/>
              <a:t> GT-S5690, </a:t>
            </a:r>
            <a:r>
              <a:rPr lang="fi-FI" dirty="0" err="1"/>
              <a:t>Galaxy</a:t>
            </a:r>
            <a:r>
              <a:rPr lang="fi-FI" dirty="0"/>
              <a:t> S II GT-19100, </a:t>
            </a:r>
            <a:r>
              <a:rPr lang="fi-FI" dirty="0" err="1"/>
              <a:t>Galaxy</a:t>
            </a:r>
            <a:r>
              <a:rPr lang="fi-FI" dirty="0"/>
              <a:t> mini GT-S5570</a:t>
            </a:r>
          </a:p>
          <a:p>
            <a:pPr lvl="1"/>
            <a:r>
              <a:rPr lang="fi-FI" b="1" dirty="0" err="1"/>
              <a:t>SonyEricsson</a:t>
            </a:r>
            <a:r>
              <a:rPr lang="fi-FI" b="1" dirty="0"/>
              <a:t>:</a:t>
            </a:r>
            <a:r>
              <a:rPr lang="fi-FI" dirty="0"/>
              <a:t> </a:t>
            </a:r>
            <a:r>
              <a:rPr lang="fi-FI" dirty="0" err="1"/>
              <a:t>XperiaMiniPro</a:t>
            </a:r>
            <a:endParaRPr lang="fi-FI" dirty="0"/>
          </a:p>
          <a:p>
            <a:r>
              <a:rPr lang="fi-FI" dirty="0"/>
              <a:t>Palvelu toimii parhaiten seuraavilla selainohjelmilla:</a:t>
            </a:r>
          </a:p>
          <a:p>
            <a:pPr lvl="1" fontAlgn="base"/>
            <a:r>
              <a:rPr lang="fi-FI" dirty="0"/>
              <a:t>Safari 6</a:t>
            </a:r>
          </a:p>
          <a:p>
            <a:pPr lvl="1" fontAlgn="base"/>
            <a:r>
              <a:rPr lang="fi-FI" dirty="0" err="1"/>
              <a:t>Android</a:t>
            </a:r>
            <a:r>
              <a:rPr lang="fi-FI" dirty="0"/>
              <a:t> </a:t>
            </a:r>
            <a:r>
              <a:rPr lang="fi-FI" dirty="0" err="1"/>
              <a:t>Browser</a:t>
            </a:r>
            <a:endParaRPr lang="fi-FI" dirty="0"/>
          </a:p>
          <a:p>
            <a:pPr lvl="1" fontAlgn="base"/>
            <a:r>
              <a:rPr lang="fi-FI" dirty="0"/>
              <a:t>IE Mobile 9</a:t>
            </a:r>
          </a:p>
          <a:p>
            <a:pPr lvl="1" fontAlgn="base"/>
            <a:r>
              <a:rPr lang="fi-FI" dirty="0"/>
              <a:t>IE Mobile 10</a:t>
            </a:r>
          </a:p>
          <a:p>
            <a:r>
              <a:rPr lang="fi-FI" dirty="0" err="1" smtClean="0"/>
              <a:t>MOT-mobiilipalvelua</a:t>
            </a:r>
            <a:r>
              <a:rPr lang="fi-FI" dirty="0" smtClean="0"/>
              <a:t> kehitetään jatkuvasti ja</a:t>
            </a:r>
            <a:r>
              <a:rPr lang="fi-FI" dirty="0"/>
              <a:t> </a:t>
            </a:r>
            <a:r>
              <a:rPr lang="fi-FI" dirty="0" smtClean="0"/>
              <a:t>tuettujen </a:t>
            </a:r>
            <a:r>
              <a:rPr lang="fi-FI" dirty="0"/>
              <a:t>laitteiden joukko kasvaa koko </a:t>
            </a:r>
            <a:r>
              <a:rPr lang="fi-FI" dirty="0" smtClean="0"/>
              <a:t>ajan.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91015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fi-FI" smtClean="0"/>
              <a:t>Kiitos!</a:t>
            </a:r>
          </a:p>
        </p:txBody>
      </p:sp>
      <p:sp>
        <p:nvSpPr>
          <p:cNvPr id="17412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i-FI" dirty="0" smtClean="0"/>
              <a:t>Kielikone Oy</a:t>
            </a:r>
          </a:p>
          <a:p>
            <a:pPr>
              <a:buNone/>
            </a:pPr>
            <a:r>
              <a:rPr lang="fi-FI" dirty="0" smtClean="0"/>
              <a:t>Vattuniemenkatu 21 </a:t>
            </a:r>
          </a:p>
          <a:p>
            <a:pPr>
              <a:buNone/>
            </a:pPr>
            <a:r>
              <a:rPr lang="fi-FI" dirty="0" smtClean="0"/>
              <a:t>PL 126</a:t>
            </a:r>
          </a:p>
          <a:p>
            <a:pPr>
              <a:buNone/>
            </a:pPr>
            <a:r>
              <a:rPr lang="fi-FI" dirty="0" smtClean="0"/>
              <a:t>00211 Helsinki</a:t>
            </a:r>
          </a:p>
          <a:p>
            <a:pPr>
              <a:buNone/>
            </a:pPr>
            <a:r>
              <a:rPr lang="fi-FI" dirty="0" err="1" smtClean="0">
                <a:solidFill>
                  <a:srgbClr val="2A1E99"/>
                </a:solidFill>
              </a:rPr>
              <a:t>info@kielikone.fi</a:t>
            </a:r>
            <a:endParaRPr lang="fi-FI" dirty="0" smtClean="0">
              <a:solidFill>
                <a:srgbClr val="2A1E99"/>
              </a:solidFill>
            </a:endParaRPr>
          </a:p>
          <a:p>
            <a:pPr>
              <a:buNone/>
            </a:pPr>
            <a:r>
              <a:rPr lang="fi-FI" dirty="0" err="1" smtClean="0">
                <a:solidFill>
                  <a:srgbClr val="2A1E99"/>
                </a:solidFill>
              </a:rPr>
              <a:t>www.kielikone.fi</a:t>
            </a:r>
            <a:endParaRPr lang="fi-FI" dirty="0" smtClean="0">
              <a:solidFill>
                <a:srgbClr val="2A1E99"/>
              </a:solidFill>
            </a:endParaRPr>
          </a:p>
          <a:p>
            <a:endParaRPr lang="fi-FI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003591"/>
                </a:solidFill>
              </a:rPr>
              <a:t>Yhteystiedot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17413" name="Rectangle 14"/>
          <p:cNvSpPr>
            <a:spLocks noChangeArrowheads="1"/>
          </p:cNvSpPr>
          <p:nvPr/>
        </p:nvSpPr>
        <p:spPr bwMode="auto">
          <a:xfrm>
            <a:off x="1835150" y="1916113"/>
            <a:ext cx="6400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B6BF00"/>
              </a:buClr>
            </a:pPr>
            <a:endParaRPr lang="en-US" sz="1600" b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 Template">
  <a:themeElements>
    <a:clrScheme name="MOT">
      <a:dk1>
        <a:srgbClr val="7F7F7F"/>
      </a:dk1>
      <a:lt1>
        <a:srgbClr val="FFFFFF"/>
      </a:lt1>
      <a:dk2>
        <a:srgbClr val="A5C249"/>
      </a:dk2>
      <a:lt2>
        <a:srgbClr val="FFFFFF"/>
      </a:lt2>
      <a:accent1>
        <a:srgbClr val="073763"/>
      </a:accent1>
      <a:accent2>
        <a:srgbClr val="92D050"/>
      </a:accent2>
      <a:accent3>
        <a:srgbClr val="0BD0D9"/>
      </a:accent3>
      <a:accent4>
        <a:srgbClr val="FBAE15"/>
      </a:accent4>
      <a:accent5>
        <a:srgbClr val="0070C0"/>
      </a:accent5>
      <a:accent6>
        <a:srgbClr val="A5C249"/>
      </a:accent6>
      <a:hlink>
        <a:srgbClr val="0C0C0C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 Title Slide">
  <a:themeElements>
    <a:clrScheme name="MOT">
      <a:dk1>
        <a:srgbClr val="7F7F7F"/>
      </a:dk1>
      <a:lt1>
        <a:srgbClr val="FFFFFF"/>
      </a:lt1>
      <a:dk2>
        <a:srgbClr val="A5C249"/>
      </a:dk2>
      <a:lt2>
        <a:srgbClr val="FFFFFF"/>
      </a:lt2>
      <a:accent1>
        <a:srgbClr val="073763"/>
      </a:accent1>
      <a:accent2>
        <a:srgbClr val="92D050"/>
      </a:accent2>
      <a:accent3>
        <a:srgbClr val="0BD0D9"/>
      </a:accent3>
      <a:accent4>
        <a:srgbClr val="FBAE15"/>
      </a:accent4>
      <a:accent5>
        <a:srgbClr val="0070C0"/>
      </a:accent5>
      <a:accent6>
        <a:srgbClr val="A5C249"/>
      </a:accent6>
      <a:hlink>
        <a:srgbClr val="0C0C0C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OT">
      <a:dk1>
        <a:srgbClr val="7F7F7F"/>
      </a:dk1>
      <a:lt1>
        <a:srgbClr val="FFFFFF"/>
      </a:lt1>
      <a:dk2>
        <a:srgbClr val="A5C249"/>
      </a:dk2>
      <a:lt2>
        <a:srgbClr val="FFFFFF"/>
      </a:lt2>
      <a:accent1>
        <a:srgbClr val="073763"/>
      </a:accent1>
      <a:accent2>
        <a:srgbClr val="92D050"/>
      </a:accent2>
      <a:accent3>
        <a:srgbClr val="0BD0D9"/>
      </a:accent3>
      <a:accent4>
        <a:srgbClr val="FBAE15"/>
      </a:accent4>
      <a:accent5>
        <a:srgbClr val="0070C0"/>
      </a:accent5>
      <a:accent6>
        <a:srgbClr val="A5C249"/>
      </a:accent6>
      <a:hlink>
        <a:srgbClr val="0C0C0C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MOT">
      <a:dk1>
        <a:srgbClr val="7F7F7F"/>
      </a:dk1>
      <a:lt1>
        <a:srgbClr val="FFFFFF"/>
      </a:lt1>
      <a:dk2>
        <a:srgbClr val="A5C249"/>
      </a:dk2>
      <a:lt2>
        <a:srgbClr val="FFFFFF"/>
      </a:lt2>
      <a:accent1>
        <a:srgbClr val="073763"/>
      </a:accent1>
      <a:accent2>
        <a:srgbClr val="92D050"/>
      </a:accent2>
      <a:accent3>
        <a:srgbClr val="0BD0D9"/>
      </a:accent3>
      <a:accent4>
        <a:srgbClr val="FBAE15"/>
      </a:accent4>
      <a:accent5>
        <a:srgbClr val="0070C0"/>
      </a:accent5>
      <a:accent6>
        <a:srgbClr val="A5C249"/>
      </a:accent6>
      <a:hlink>
        <a:srgbClr val="0C0C0C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 template II</Template>
  <TotalTime>1284</TotalTime>
  <Words>229</Words>
  <Application>Microsoft Office PowerPoint</Application>
  <PresentationFormat>Näytössä katseltava diaesitys (4:3)</PresentationFormat>
  <Paragraphs>45</Paragraphs>
  <Slides>9</Slides>
  <Notes>3</Notes>
  <HiddenSlides>0</HiddenSlides>
  <MMClips>0</MMClip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9</vt:i4>
      </vt:variant>
    </vt:vector>
  </HeadingPairs>
  <TitlesOfParts>
    <vt:vector size="11" baseType="lpstr">
      <vt:lpstr>MOT Template</vt:lpstr>
      <vt:lpstr>MOT Title Slide</vt:lpstr>
      <vt:lpstr>Mot Mobile Online</vt:lpstr>
      <vt:lpstr>Tilin luominen</vt:lpstr>
      <vt:lpstr>MOT-käyttäjätili</vt:lpstr>
      <vt:lpstr>Täytä tiedot</vt:lpstr>
      <vt:lpstr>Ohjeet käyttöönottoon</vt:lpstr>
      <vt:lpstr>Siirry käyttämään MOT-mobiilipalveluja</vt:lpstr>
      <vt:lpstr>Hae sanoja</vt:lpstr>
      <vt:lpstr>Yhteensopivat laitteet</vt:lpstr>
      <vt:lpstr>Kiitos!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Liisa Stén</dc:creator>
  <cp:lastModifiedBy>KARJ_TII</cp:lastModifiedBy>
  <cp:revision>92</cp:revision>
  <dcterms:created xsi:type="dcterms:W3CDTF">2011-09-21T04:41:20Z</dcterms:created>
  <dcterms:modified xsi:type="dcterms:W3CDTF">2015-01-08T08:34:30Z</dcterms:modified>
</cp:coreProperties>
</file>